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7" r:id="rId4"/>
    <p:sldId id="269" r:id="rId5"/>
    <p:sldId id="286" r:id="rId6"/>
    <p:sldId id="268" r:id="rId7"/>
    <p:sldId id="272" r:id="rId8"/>
    <p:sldId id="280" r:id="rId9"/>
    <p:sldId id="293" r:id="rId10"/>
    <p:sldId id="292" r:id="rId11"/>
    <p:sldId id="277" r:id="rId12"/>
    <p:sldId id="294" r:id="rId13"/>
    <p:sldId id="260" r:id="rId14"/>
    <p:sldId id="274" r:id="rId15"/>
    <p:sldId id="263" r:id="rId16"/>
    <p:sldId id="265" r:id="rId17"/>
    <p:sldId id="278" r:id="rId18"/>
    <p:sldId id="273" r:id="rId19"/>
    <p:sldId id="279" r:id="rId20"/>
    <p:sldId id="275" r:id="rId21"/>
    <p:sldId id="276" r:id="rId22"/>
    <p:sldId id="281" r:id="rId23"/>
    <p:sldId id="282" r:id="rId24"/>
    <p:sldId id="283" r:id="rId25"/>
    <p:sldId id="270" r:id="rId26"/>
    <p:sldId id="271" r:id="rId27"/>
    <p:sldId id="264" r:id="rId28"/>
    <p:sldId id="266" r:id="rId29"/>
    <p:sldId id="284" r:id="rId30"/>
    <p:sldId id="267" r:id="rId31"/>
    <p:sldId id="261" r:id="rId32"/>
    <p:sldId id="291" r:id="rId33"/>
    <p:sldId id="290" r:id="rId34"/>
    <p:sldId id="26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4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110B-527C-486D-BA7F-58D8F8F65A98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A2EF-3FD9-422E-AA20-1933CF676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110B-527C-486D-BA7F-58D8F8F65A98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A2EF-3FD9-422E-AA20-1933CF676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110B-527C-486D-BA7F-58D8F8F65A98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A2EF-3FD9-422E-AA20-1933CF676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110B-527C-486D-BA7F-58D8F8F65A98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A2EF-3FD9-422E-AA20-1933CF676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110B-527C-486D-BA7F-58D8F8F65A98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A2EF-3FD9-422E-AA20-1933CF676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110B-527C-486D-BA7F-58D8F8F65A98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A2EF-3FD9-422E-AA20-1933CF676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110B-527C-486D-BA7F-58D8F8F65A98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A2EF-3FD9-422E-AA20-1933CF676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110B-527C-486D-BA7F-58D8F8F65A98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A2EF-3FD9-422E-AA20-1933CF676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110B-527C-486D-BA7F-58D8F8F65A98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A2EF-3FD9-422E-AA20-1933CF676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110B-527C-486D-BA7F-58D8F8F65A98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A2EF-3FD9-422E-AA20-1933CF676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110B-527C-486D-BA7F-58D8F8F65A98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0A2EF-3FD9-422E-AA20-1933CF676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6110B-527C-486D-BA7F-58D8F8F65A98}" type="datetimeFigureOut">
              <a:rPr lang="en-US" smtClean="0"/>
              <a:t>6/24/2013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0A2EF-3FD9-422E-AA20-1933CF6763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1470025"/>
          </a:xfrm>
        </p:spPr>
        <p:txBody>
          <a:bodyPr/>
          <a:lstStyle/>
          <a:p>
            <a:r>
              <a:rPr lang="en-US" dirty="0" smtClean="0"/>
              <a:t>Concept attainment lesson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57400"/>
            <a:ext cx="6400800" cy="609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Housing Styles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that you have a little more information, Write </a:t>
            </a:r>
            <a:r>
              <a:rPr lang="en-US" dirty="0"/>
              <a:t>down the attributes you think describe this housing style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Check with your partner – what ideas can you agree upon?</a:t>
            </a:r>
          </a:p>
          <a:p>
            <a:r>
              <a:rPr lang="en-US" dirty="0" smtClean="0"/>
              <a:t>Do you have a firm hypothesis?</a:t>
            </a:r>
          </a:p>
          <a:p>
            <a:r>
              <a:rPr lang="en-US" dirty="0" smtClean="0"/>
              <a:t>Let’s test it!</a:t>
            </a:r>
          </a:p>
        </p:txBody>
      </p:sp>
    </p:spTree>
    <p:extLst>
      <p:ext uri="{BB962C8B-B14F-4D97-AF65-F5344CB8AC3E}">
        <p14:creationId xmlns:p14="http://schemas.microsoft.com/office/powerpoint/2010/main" val="790152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</a:t>
            </a:r>
            <a:r>
              <a:rPr lang="en-US" dirty="0" smtClean="0"/>
              <a:t>?  Yes or no?</a:t>
            </a:r>
            <a:endParaRPr lang="en-US" dirty="0"/>
          </a:p>
        </p:txBody>
      </p:sp>
      <p:pic>
        <p:nvPicPr>
          <p:cNvPr id="6" name="Content Placeholder 5" descr="victorian-octagon-iowa-30927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6335" y="1600200"/>
            <a:ext cx="6251330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no!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29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</a:t>
            </a:r>
            <a:endParaRPr lang="en-US" dirty="0"/>
          </a:p>
        </p:txBody>
      </p:sp>
      <p:pic>
        <p:nvPicPr>
          <p:cNvPr id="4" name="Content Placeholder 3" descr="craftsman1070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7773" y="1600200"/>
            <a:ext cx="4928453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endParaRPr lang="en-US" dirty="0"/>
          </a:p>
        </p:txBody>
      </p:sp>
      <p:pic>
        <p:nvPicPr>
          <p:cNvPr id="4" name="Content Placeholder 3" descr="saratoga-jc-318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</a:t>
            </a:r>
            <a:endParaRPr lang="en-US" dirty="0"/>
          </a:p>
        </p:txBody>
      </p:sp>
      <p:pic>
        <p:nvPicPr>
          <p:cNvPr id="4" name="Content Placeholder 3" descr="arts-crafts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7716" y="1600200"/>
            <a:ext cx="5908568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</a:t>
            </a:r>
            <a:endParaRPr lang="en-US" dirty="0"/>
          </a:p>
        </p:txBody>
      </p:sp>
      <p:pic>
        <p:nvPicPr>
          <p:cNvPr id="4" name="Content Placeholder 3" descr="craftsman10700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62980" y="1600200"/>
            <a:ext cx="4018039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this one?  </a:t>
            </a:r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4" name="Content Placeholder 3" descr="shotgunflick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endParaRPr lang="en-US" dirty="0"/>
          </a:p>
        </p:txBody>
      </p:sp>
      <p:pic>
        <p:nvPicPr>
          <p:cNvPr id="4" name="Content Placeholder 3" descr="tidewater-22704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000" y="1812131"/>
            <a:ext cx="6350000" cy="41021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 or no?</a:t>
            </a:r>
            <a:endParaRPr lang="en-US" dirty="0"/>
          </a:p>
        </p:txBody>
      </p:sp>
      <p:pic>
        <p:nvPicPr>
          <p:cNvPr id="4" name="Content Placeholder 3" descr="tudor-utica-jc-5240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000" y="1958181"/>
            <a:ext cx="6350000" cy="3810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81000" y="1143000"/>
            <a:ext cx="8001000" cy="369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Focus on the visible house features 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to </a:t>
            </a:r>
            <a:r>
              <a:rPr lang="en-US" b="1" dirty="0" smtClean="0">
                <a:solidFill>
                  <a:schemeClr val="tx1"/>
                </a:solidFill>
              </a:rPr>
              <a:t>identify the concept.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400" i="1" dirty="0" smtClean="0">
                <a:solidFill>
                  <a:schemeClr val="tx1"/>
                </a:solidFill>
              </a:rPr>
              <a:t>(Not a name for the style, but the features that make it an example of that style)</a:t>
            </a:r>
          </a:p>
          <a:p>
            <a:endParaRPr lang="en-US" dirty="0"/>
          </a:p>
        </p:txBody>
      </p:sp>
      <p:pic>
        <p:nvPicPr>
          <p:cNvPr id="1027" name="Picture 3" descr="C:\Users\lgstange\AppData\Local\Microsoft\Windows\Temporary Internet Files\Content.IE5\WWU0NW5C\MC90003106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4720">
            <a:off x="6680744" y="306301"/>
            <a:ext cx="1813154" cy="276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endParaRPr lang="en-US" dirty="0"/>
          </a:p>
        </p:txBody>
      </p:sp>
      <p:pic>
        <p:nvPicPr>
          <p:cNvPr id="4" name="Content Placeholder 3" descr="victorian-gothic-32194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5544" y="1600200"/>
            <a:ext cx="5772912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endParaRPr lang="en-US" dirty="0"/>
          </a:p>
        </p:txBody>
      </p:sp>
      <p:pic>
        <p:nvPicPr>
          <p:cNvPr id="4" name="Content Placeholder 3" descr="victorian-italianate-capemay-nj-31684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000" y="1780381"/>
            <a:ext cx="6350000" cy="41656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 or no?</a:t>
            </a:r>
            <a:endParaRPr lang="en-US" dirty="0"/>
          </a:p>
        </p:txBody>
      </p:sp>
      <p:pic>
        <p:nvPicPr>
          <p:cNvPr id="4" name="Content Placeholder 3" descr="Robie-win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000" y="1932781"/>
            <a:ext cx="6350000" cy="38608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 or no?  Why?</a:t>
            </a:r>
            <a:endParaRPr lang="en-US" dirty="0"/>
          </a:p>
        </p:txBody>
      </p:sp>
      <p:pic>
        <p:nvPicPr>
          <p:cNvPr id="4" name="Content Placeholder 3" descr="min-trad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</a:t>
            </a:r>
            <a:endParaRPr lang="en-US" dirty="0"/>
          </a:p>
        </p:txBody>
      </p:sp>
      <p:pic>
        <p:nvPicPr>
          <p:cNvPr id="4" name="Content Placeholder 3" descr="LustronprototypeHinsdale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905000"/>
            <a:ext cx="5257800" cy="409056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endParaRPr lang="en-US" dirty="0"/>
          </a:p>
        </p:txBody>
      </p:sp>
      <p:pic>
        <p:nvPicPr>
          <p:cNvPr id="4" name="Content Placeholder 3" descr="Stanley-Whitman-Hou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0495" y="1600200"/>
            <a:ext cx="6183010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endParaRPr lang="en-US" dirty="0"/>
          </a:p>
        </p:txBody>
      </p:sp>
      <p:pic>
        <p:nvPicPr>
          <p:cNvPr id="4" name="Content Placeholder 3" descr="stockadedutch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6183" y="1600200"/>
            <a:ext cx="5671633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</a:t>
            </a:r>
            <a:endParaRPr lang="en-US" dirty="0"/>
          </a:p>
        </p:txBody>
      </p:sp>
      <p:pic>
        <p:nvPicPr>
          <p:cNvPr id="4" name="Content Placeholder 3" descr="bungalow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000" y="1774031"/>
            <a:ext cx="6350000" cy="41783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</a:t>
            </a:r>
            <a:endParaRPr lang="en-US" dirty="0"/>
          </a:p>
        </p:txBody>
      </p:sp>
      <p:pic>
        <p:nvPicPr>
          <p:cNvPr id="6" name="Content Placeholder 5" descr="arts-crafts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000" y="1958181"/>
            <a:ext cx="6350000" cy="3810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 or no?</a:t>
            </a:r>
            <a:endParaRPr lang="en-US" dirty="0"/>
          </a:p>
        </p:txBody>
      </p:sp>
      <p:pic>
        <p:nvPicPr>
          <p:cNvPr id="4" name="Content Placeholder 3" descr="Jordan-Hou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676400"/>
            <a:ext cx="3124200" cy="433916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</a:t>
            </a:r>
            <a:endParaRPr lang="en-US" dirty="0"/>
          </a:p>
        </p:txBody>
      </p:sp>
      <p:pic>
        <p:nvPicPr>
          <p:cNvPr id="4" name="Content Placeholder 3" descr="arts-crafts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000" y="1799431"/>
            <a:ext cx="6350000" cy="41275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 or no?</a:t>
            </a:r>
            <a:endParaRPr lang="en-US" dirty="0"/>
          </a:p>
        </p:txBody>
      </p:sp>
      <p:pic>
        <p:nvPicPr>
          <p:cNvPr id="4" name="Content Placeholder 3" descr="bungalow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8042" y="1600200"/>
            <a:ext cx="6007915" cy="45259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is a yes!</a:t>
            </a:r>
            <a:br>
              <a:rPr lang="en-US" dirty="0" smtClean="0"/>
            </a:br>
            <a:r>
              <a:rPr lang="en-US" dirty="0" smtClean="0"/>
              <a:t>Features </a:t>
            </a:r>
            <a:r>
              <a:rPr lang="en-US" dirty="0" smtClean="0"/>
              <a:t>of “YES” examples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371600"/>
            <a:ext cx="7696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Exterior: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Wood, stone, or stucco siding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Low-pitched roof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Wide eaves with triangular brackets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Exposed roof rafters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Porch with thick square or round columns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Stone porch supports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Exterior chimney made with stone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Numerous windows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Some windows with stained or leaded </a:t>
            </a:r>
            <a:r>
              <a:rPr lang="en-US" sz="2800" dirty="0" smtClean="0"/>
              <a:t>glass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Give a name to the concept</a:t>
            </a:r>
            <a:br>
              <a:rPr lang="en-US" dirty="0" smtClean="0"/>
            </a:br>
            <a:r>
              <a:rPr lang="en-US" dirty="0" smtClean="0"/>
              <a:t>(instructor or see if student’s know)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38100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Arts and Crafts Style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44468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533400" y="1295400"/>
            <a:ext cx="8229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Following the lesson, they can discover more common attributes of the style: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3276600"/>
            <a:ext cx="7086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800" dirty="0"/>
              <a:t>Interior:</a:t>
            </a:r>
          </a:p>
          <a:p>
            <a:r>
              <a:rPr lang="en-US" sz="2800" dirty="0"/>
              <a:t>Open floor plans; few hallways</a:t>
            </a:r>
          </a:p>
          <a:p>
            <a:r>
              <a:rPr lang="en-US" sz="2800" dirty="0"/>
              <a:t>Beamed ceilings</a:t>
            </a:r>
          </a:p>
          <a:p>
            <a:r>
              <a:rPr lang="en-US" sz="2800" dirty="0"/>
              <a:t>Dark wood wainscoting and moldings</a:t>
            </a:r>
          </a:p>
          <a:p>
            <a:r>
              <a:rPr lang="en-US" sz="2800" dirty="0"/>
              <a:t>Built-in cabinets, shelves, and seating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2882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http://architecture.about.com/od/periodsstyles/ig/House-Styles/arts-crafts007.--2w.htm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endParaRPr lang="en-US" dirty="0"/>
          </a:p>
        </p:txBody>
      </p:sp>
      <p:pic>
        <p:nvPicPr>
          <p:cNvPr id="4" name="Content Placeholder 3" descr="colonial-cape-cod-22680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000" y="1653381"/>
            <a:ext cx="6350000" cy="4419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733800"/>
            <a:ext cx="8229600" cy="1143000"/>
          </a:xfrm>
        </p:spPr>
        <p:txBody>
          <a:bodyPr/>
          <a:lstStyle/>
          <a:p>
            <a:r>
              <a:rPr lang="en-US" dirty="0" smtClean="0"/>
              <a:t>Develop a hypothesis: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828800"/>
          </a:xfrm>
        </p:spPr>
        <p:txBody>
          <a:bodyPr/>
          <a:lstStyle/>
          <a:p>
            <a:pPr lvl="1">
              <a:buFontTx/>
              <a:buChar char="•"/>
            </a:pPr>
            <a:r>
              <a:rPr lang="en-US" dirty="0">
                <a:latin typeface="Geneva" pitchFamily="80" charset="0"/>
              </a:rPr>
              <a:t>What attributes are similar between    </a:t>
            </a:r>
          </a:p>
          <a:p>
            <a:pPr marL="457200" lvl="1" indent="0">
              <a:buNone/>
            </a:pPr>
            <a:r>
              <a:rPr lang="en-US" dirty="0" smtClean="0">
                <a:latin typeface="Geneva" pitchFamily="80" charset="0"/>
              </a:rPr>
              <a:t> 		the two housing styles?</a:t>
            </a:r>
            <a:endParaRPr lang="en-US" dirty="0">
              <a:latin typeface="Geneva" pitchFamily="80" charset="0"/>
            </a:endParaRPr>
          </a:p>
          <a:p>
            <a:pPr lvl="1">
              <a:buFontTx/>
              <a:buChar char="•"/>
            </a:pPr>
            <a:r>
              <a:rPr lang="en-US" dirty="0">
                <a:latin typeface="Geneva" pitchFamily="80" charset="0"/>
              </a:rPr>
              <a:t>  What attributes are dissimilar?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W</a:t>
            </a:r>
            <a:r>
              <a:rPr lang="en-US" sz="3200" dirty="0" smtClean="0"/>
              <a:t>rite down your thoughts on the following questions, then discuss with their partner: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0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Geneva"/>
              </a:rPr>
              <a:t>What distinguishes the exemplar?</a:t>
            </a:r>
            <a:endParaRPr lang="en-US" sz="3200" b="1" dirty="0">
              <a:latin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866550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</a:t>
            </a:r>
            <a:endParaRPr lang="en-US" dirty="0"/>
          </a:p>
        </p:txBody>
      </p:sp>
      <p:pic>
        <p:nvPicPr>
          <p:cNvPr id="4" name="Content Placeholder 3" descr="bungalow-california-van-landingham-estate-charlotte-nc-31981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5786" y="1600200"/>
            <a:ext cx="583242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endParaRPr lang="en-US" dirty="0"/>
          </a:p>
        </p:txBody>
      </p:sp>
      <p:pic>
        <p:nvPicPr>
          <p:cNvPr id="4" name="Content Placeholder 3" descr="schifferstadt31683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000" y="1786731"/>
            <a:ext cx="6350000" cy="41529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Yes or no?  What features make you think so?</a:t>
            </a:r>
            <a:endParaRPr lang="en-US" dirty="0"/>
          </a:p>
        </p:txBody>
      </p:sp>
      <p:pic>
        <p:nvPicPr>
          <p:cNvPr id="4" name="Content Placeholder 3" descr="cotswold002ed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000" y="1697831"/>
            <a:ext cx="6350000" cy="43307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was a no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27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282</Words>
  <Application>Microsoft Office PowerPoint</Application>
  <PresentationFormat>On-screen Show (4:3)</PresentationFormat>
  <Paragraphs>65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Concept attainment lesson</vt:lpstr>
      <vt:lpstr>PowerPoint Presentation</vt:lpstr>
      <vt:lpstr>Yes</vt:lpstr>
      <vt:lpstr>No</vt:lpstr>
      <vt:lpstr>Develop a hypothesis:</vt:lpstr>
      <vt:lpstr>yes</vt:lpstr>
      <vt:lpstr>No </vt:lpstr>
      <vt:lpstr>Yes or no?  What features make you think so?</vt:lpstr>
      <vt:lpstr>It was a no </vt:lpstr>
      <vt:lpstr>PowerPoint Presentation</vt:lpstr>
      <vt:lpstr>What do you think?  Yes or no?</vt:lpstr>
      <vt:lpstr>Another no!</vt:lpstr>
      <vt:lpstr>Yes</vt:lpstr>
      <vt:lpstr>No</vt:lpstr>
      <vt:lpstr>yes</vt:lpstr>
      <vt:lpstr>yes</vt:lpstr>
      <vt:lpstr>How about this one?  Why?</vt:lpstr>
      <vt:lpstr>No</vt:lpstr>
      <vt:lpstr>Yes or no?</vt:lpstr>
      <vt:lpstr>No</vt:lpstr>
      <vt:lpstr>No</vt:lpstr>
      <vt:lpstr>Yes or no?</vt:lpstr>
      <vt:lpstr>Yes or no?  Why?</vt:lpstr>
      <vt:lpstr>No</vt:lpstr>
      <vt:lpstr>No</vt:lpstr>
      <vt:lpstr>no</vt:lpstr>
      <vt:lpstr>yes</vt:lpstr>
      <vt:lpstr>Yes</vt:lpstr>
      <vt:lpstr>Yes or no?</vt:lpstr>
      <vt:lpstr>Yes or no?</vt:lpstr>
      <vt:lpstr>It is a yes! Features of “YES” examples </vt:lpstr>
      <vt:lpstr>Give a name to the concept (instructor or see if student’s know)</vt:lpstr>
      <vt:lpstr>Following the lesson, they can discover more common attributes of the style: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attainment lesson</dc:title>
  <dc:creator>Lisa Stange</dc:creator>
  <cp:lastModifiedBy>Stange, Lisa G [HD FS]</cp:lastModifiedBy>
  <cp:revision>16</cp:revision>
  <dcterms:created xsi:type="dcterms:W3CDTF">2013-06-23T23:25:23Z</dcterms:created>
  <dcterms:modified xsi:type="dcterms:W3CDTF">2013-06-24T22:21:52Z</dcterms:modified>
</cp:coreProperties>
</file>